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0" r:id="rId5"/>
    <p:sldId id="268" r:id="rId6"/>
    <p:sldId id="283" r:id="rId7"/>
    <p:sldId id="264" r:id="rId8"/>
    <p:sldId id="312" r:id="rId9"/>
    <p:sldId id="313" r:id="rId10"/>
    <p:sldId id="306" r:id="rId11"/>
    <p:sldId id="304" r:id="rId12"/>
    <p:sldId id="305" r:id="rId13"/>
    <p:sldId id="307" r:id="rId14"/>
    <p:sldId id="308" r:id="rId15"/>
    <p:sldId id="290" r:id="rId16"/>
    <p:sldId id="297" r:id="rId17"/>
    <p:sldId id="270" r:id="rId18"/>
    <p:sldId id="288" r:id="rId19"/>
    <p:sldId id="271" r:id="rId20"/>
    <p:sldId id="292" r:id="rId21"/>
    <p:sldId id="272" r:id="rId22"/>
    <p:sldId id="294" r:id="rId23"/>
    <p:sldId id="276" r:id="rId24"/>
    <p:sldId id="293" r:id="rId25"/>
    <p:sldId id="273" r:id="rId26"/>
    <p:sldId id="295" r:id="rId27"/>
    <p:sldId id="296" r:id="rId28"/>
    <p:sldId id="291" r:id="rId29"/>
    <p:sldId id="275" r:id="rId30"/>
    <p:sldId id="310" r:id="rId31"/>
    <p:sldId id="309" r:id="rId32"/>
    <p:sldId id="28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4660"/>
  </p:normalViewPr>
  <p:slideViewPr>
    <p:cSldViewPr snapToGrid="0">
      <p:cViewPr varScale="1">
        <p:scale>
          <a:sx n="85" d="100"/>
          <a:sy n="85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354D3-D629-4EFE-8AF6-F14754249CFD}" type="datetimeFigureOut">
              <a:rPr lang="fr-FR" smtClean="0"/>
              <a:t>08/02/2021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39E7D-11CF-4308-94E7-25E535B11FF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042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Congo : suffisamment de ressources naturelles pour nourrir tout le continent africain mais plus fort pourcentage de sous-alimentés. Ce sont les pays les plus peuplés de paysans que la faim et la malnutrition sont le plus présentes. A l’échelle mondiale, plus de 60%  des personnes qui ont faim sont des agriculteurs, des pêcheurs ainsi que leurs familles.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39E7D-11CF-4308-94E7-25E535B11FF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837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Absence ou diminution des taxes aux frontières</a:t>
            </a:r>
          </a:p>
          <a:p>
            <a:pPr marL="171450" indent="-171450">
              <a:buFontTx/>
              <a:buChar char="-"/>
            </a:pPr>
            <a:r>
              <a:rPr lang="fr-FR" dirty="0"/>
              <a:t>Conditions de production : engrais, tracteurs, subventions pour les pays du nord vs pas de semences de qualité, parfois même pas de terres pour ceux du sud</a:t>
            </a:r>
          </a:p>
          <a:p>
            <a:pPr marL="171450" indent="-171450">
              <a:buFontTx/>
              <a:buChar char="-"/>
            </a:pPr>
            <a:r>
              <a:rPr lang="fr-FR" dirty="0"/>
              <a:t>Ex : production laitière : 1 - 5 litres de lait vs 25 – 30 litres pour vaches européennes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39E7D-11CF-4308-94E7-25E535B11FF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2553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Professeur à l'université de Yale, Thomas Pogge explique pourquoi nous ne pouvons pas croire ces statistiques servant la propagande politique.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Le Point.fr : Vos recherches montrent l'inefficacité des indices permettant d'évaluer la faim dans le monde. Sont-ils faux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 problème, c'est justement que l'on ne sait pas, car les mesures ne sont pas fiables.</a:t>
            </a:r>
            <a:endParaRPr lang="fr-F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La moitié pauvre du monde représente 4,4 % des revenus mondiaux, 0,6 % de la propriété mondiale. Si l'on doublait leur poids et leurs revenus, on pourrait résoudre le problème de la faim.</a:t>
            </a:r>
            <a:endParaRPr lang="fr-FR" b="1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39E7D-11CF-4308-94E7-25E535B11FF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820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une agrégation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une jointure (en justifiant le type de jointure : interne, externe gauche, etc.)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une restriction</a:t>
            </a:r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39E7D-11CF-4308-94E7-25E535B11FF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199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A6AAA07-B25B-479F-9C7A-990E1BE09349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7C611-B36F-4F11-B533-A18A4108EA23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7F8B5-F2E9-4608-85D2-ECEE461D5501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D161A-EDA0-410F-8EE0-7C305298D43B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66B7-33D9-4221-9FC5-39ECDD0909F0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196B9-2993-46E8-9FB1-E57553B5D1AD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CBA99-8211-4FAD-8251-99FD030FE7E4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6F708-80CD-49A1-ADEF-056DE91B2563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DE14-FD0D-4EBB-AC10-5F68163C5F4A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CEC-E2A1-45A1-BF86-5A931E8E768F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744B9-92A3-4F3F-A605-E1DA5A1DD202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F987E-9387-488B-BC46-17CAB63FDFD7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11BC-0D6B-4990-A292-1B1BDB5191A6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5610-6AD3-49C5-AA3E-0C4ECEBB83A2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25931-29A0-4DF5-A40A-B69D4F7CFDD7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66E72-717B-425B-BA18-CE26F9C68E26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5EF97-6799-4E33-AC6D-72C998F1EE45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94FEB6D-6D26-475C-AD2C-033B4E7F1970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 rot="21420000">
            <a:off x="1889323" y="1227268"/>
            <a:ext cx="8729735" cy="815870"/>
          </a:xfrm>
        </p:spPr>
        <p:txBody>
          <a:bodyPr>
            <a:normAutofit/>
          </a:bodyPr>
          <a:lstStyle/>
          <a:p>
            <a:r>
              <a:rPr lang="fr-FR" sz="4800" dirty="0"/>
              <a:t>La sous-nutrition dans le monde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 rot="21420000">
            <a:off x="983062" y="2308585"/>
            <a:ext cx="9755187" cy="550333"/>
          </a:xfrm>
        </p:spPr>
        <p:txBody>
          <a:bodyPr/>
          <a:lstStyle/>
          <a:p>
            <a:r>
              <a:rPr lang="fr-FR" b="1" dirty="0"/>
              <a:t>UNE PROGRESSION Pour la troisième année d’affilée</a:t>
            </a:r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EDB4BE-7289-4B2C-B6BE-93E60F656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21420000">
            <a:off x="9515888" y="5173503"/>
            <a:ext cx="1591887" cy="448472"/>
          </a:xfrm>
        </p:spPr>
        <p:txBody>
          <a:bodyPr/>
          <a:lstStyle/>
          <a:p>
            <a:fld id="{57804156-0B80-4966-8872-E856A4E78088}" type="datetime1">
              <a:rPr lang="fr-FR" sz="1800" smtClean="0"/>
              <a:t>08/02/2021</a:t>
            </a:fld>
            <a:endParaRPr lang="en-US" sz="18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D4914D-6787-4BD7-8294-B5EA6596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21420000">
            <a:off x="7915523" y="5266631"/>
            <a:ext cx="855696" cy="530717"/>
          </a:xfrm>
        </p:spPr>
        <p:txBody>
          <a:bodyPr/>
          <a:lstStyle/>
          <a:p>
            <a:fld id="{6D22F896-40B5-4ADD-8801-0D06FADFA095}" type="slidenum">
              <a:rPr lang="en-US" sz="1200" smtClean="0"/>
              <a:pPr/>
              <a:t>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89749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A52033-4BDD-451C-A540-9F6AB97E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92286"/>
            <a:ext cx="10396882" cy="498471"/>
          </a:xfrm>
        </p:spPr>
        <p:txBody>
          <a:bodyPr>
            <a:noAutofit/>
          </a:bodyPr>
          <a:lstStyle/>
          <a:p>
            <a:r>
              <a:rPr lang="fr-FR" sz="2000" dirty="0"/>
              <a:t>Combien d'humains pourraient être nourris avec la disponibilité alimentaire mondiale ?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6E771B4-F1AE-49FD-8972-70A2BB5F5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5610-6AD3-49C5-AA3E-0C4ECEBB83A2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78B1EF-4698-47AA-959C-30589D6DE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7F4DB4E-F66E-4999-87D8-54FC3EECF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2" y="1149503"/>
            <a:ext cx="11163760" cy="435503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36DDA0B-87EC-4E11-A7DF-4C6BE69BE102}"/>
              </a:ext>
            </a:extLst>
          </p:cNvPr>
          <p:cNvSpPr txBox="1"/>
          <p:nvPr/>
        </p:nvSpPr>
        <p:spPr>
          <a:xfrm>
            <a:off x="7981252" y="2957691"/>
            <a:ext cx="3402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120 % de la population mondiale 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B53A804-7878-4440-A18B-1D49ECA64925}"/>
              </a:ext>
            </a:extLst>
          </p:cNvPr>
          <p:cNvSpPr txBox="1"/>
          <p:nvPr/>
        </p:nvSpPr>
        <p:spPr>
          <a:xfrm>
            <a:off x="8065918" y="5051784"/>
            <a:ext cx="3402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135 % de la population mondiale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9853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3AEDD-CEC4-43BB-92C0-12AA7CA8E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85" y="696740"/>
            <a:ext cx="10360194" cy="748239"/>
          </a:xfrm>
        </p:spPr>
        <p:txBody>
          <a:bodyPr>
            <a:noAutofit/>
          </a:bodyPr>
          <a:lstStyle/>
          <a:p>
            <a:pPr algn="ctr"/>
            <a:r>
              <a:rPr lang="fr-FR" sz="1600" b="1" dirty="0">
                <a:latin typeface="-apple-system"/>
              </a:rPr>
              <a:t>Combien d'humains pourraient être nourris si </a:t>
            </a:r>
            <a:r>
              <a:rPr lang="fr-FR" sz="1600" b="1" i="0" dirty="0">
                <a:effectLst/>
                <a:latin typeface="-apple-system"/>
              </a:rPr>
              <a:t>toute la disponibilité intérieure mondiale de produits végétaux était utilisée </a:t>
            </a:r>
            <a:r>
              <a:rPr lang="fr-FR" sz="1600" b="1" dirty="0">
                <a:latin typeface="-apple-system"/>
              </a:rPr>
              <a:t>pour de la nourriture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722649-474D-43EB-B195-1F5F47D48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5610-6AD3-49C5-AA3E-0C4ECEBB83A2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54BE76-E2F3-471D-A065-4CDA97DA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C8BE40-C463-4A3B-95D7-67FA946C1315}"/>
              </a:ext>
            </a:extLst>
          </p:cNvPr>
          <p:cNvSpPr/>
          <p:nvPr/>
        </p:nvSpPr>
        <p:spPr>
          <a:xfrm>
            <a:off x="2974623" y="2348097"/>
            <a:ext cx="2398889" cy="756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Pour les protéines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E02855-061E-4C22-9572-F3B32969FFD9}"/>
              </a:ext>
            </a:extLst>
          </p:cNvPr>
          <p:cNvSpPr/>
          <p:nvPr/>
        </p:nvSpPr>
        <p:spPr>
          <a:xfrm>
            <a:off x="5926668" y="2342451"/>
            <a:ext cx="1806221" cy="756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135,2%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EEE06-046A-4584-B493-17B55A4485A4}"/>
              </a:ext>
            </a:extLst>
          </p:cNvPr>
          <p:cNvSpPr/>
          <p:nvPr/>
        </p:nvSpPr>
        <p:spPr>
          <a:xfrm>
            <a:off x="2974625" y="3228631"/>
            <a:ext cx="2398889" cy="756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Pour les énergies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519229-BAEA-45C0-8BA6-A350D232E299}"/>
              </a:ext>
            </a:extLst>
          </p:cNvPr>
          <p:cNvSpPr/>
          <p:nvPr/>
        </p:nvSpPr>
        <p:spPr>
          <a:xfrm>
            <a:off x="5949244" y="3234281"/>
            <a:ext cx="1783646" cy="756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200,9%</a:t>
            </a:r>
          </a:p>
        </p:txBody>
      </p:sp>
    </p:spTree>
    <p:extLst>
      <p:ext uri="{BB962C8B-B14F-4D97-AF65-F5344CB8AC3E}">
        <p14:creationId xmlns:p14="http://schemas.microsoft.com/office/powerpoint/2010/main" val="191423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511B43-AD14-4A1C-9553-A6508F019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443" y="471309"/>
            <a:ext cx="10396882" cy="522111"/>
          </a:xfrm>
        </p:spPr>
        <p:txBody>
          <a:bodyPr>
            <a:normAutofit fontScale="90000"/>
          </a:bodyPr>
          <a:lstStyle/>
          <a:p>
            <a:br>
              <a:rPr lang="fr-FR" sz="2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</a:br>
            <a:br>
              <a:rPr lang="fr-FR" sz="2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</a:br>
            <a:br>
              <a:rPr lang="fr-FR" sz="2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</a:br>
            <a:r>
              <a:rPr lang="fr-FR" sz="20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Cumul (nourriture, pertes, aliments pour animaux) mondiale en énergie végétale</a:t>
            </a:r>
            <a:br>
              <a:rPr lang="fr-FR" sz="54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</a:b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0CF37FA-6FBD-459C-8DDD-580BDBB2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5610-6AD3-49C5-AA3E-0C4ECEBB83A2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E394A3-D85D-4F48-A1A7-9BDF3175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E9AF9E5-8449-4F75-B0AE-DFE451143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1" y="1238821"/>
            <a:ext cx="11264716" cy="131265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D48BF9A-59B5-499F-8F3B-AB93C7274279}"/>
              </a:ext>
            </a:extLst>
          </p:cNvPr>
          <p:cNvSpPr txBox="1"/>
          <p:nvPr/>
        </p:nvSpPr>
        <p:spPr>
          <a:xfrm>
            <a:off x="7134577" y="2246486"/>
            <a:ext cx="4391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0" hangingPunct="1"/>
            <a:r>
              <a:rPr lang="fr-FR" sz="18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149.65 % de la population mondiale en 2013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AC860D8-CF58-4076-BAF9-A7D4755CD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40" y="3740149"/>
            <a:ext cx="11400097" cy="1151964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2D73EFEE-F909-4C3B-AFBF-38B96DF5031E}"/>
              </a:ext>
            </a:extLst>
          </p:cNvPr>
          <p:cNvSpPr txBox="1">
            <a:spLocks/>
          </p:cNvSpPr>
          <p:nvPr/>
        </p:nvSpPr>
        <p:spPr>
          <a:xfrm>
            <a:off x="485422" y="2954866"/>
            <a:ext cx="10597261" cy="5559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br>
              <a:rPr lang="fr-FR" sz="18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</a:br>
            <a:br>
              <a:rPr lang="fr-FR" sz="18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</a:br>
            <a:br>
              <a:rPr lang="fr-FR" sz="18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</a:br>
            <a:br>
              <a:rPr lang="fr-FR" sz="18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</a:br>
            <a:br>
              <a:rPr lang="fr-FR" sz="18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</a:br>
            <a:br>
              <a:rPr lang="fr-FR" sz="18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</a:br>
            <a:br>
              <a:rPr lang="fr-FR" sz="18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</a:br>
            <a:endParaRPr lang="fr-FR" sz="18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endParaRPr lang="fr-FR" sz="180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  <a:p>
            <a:r>
              <a:rPr lang="fr-FR" sz="18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Cumul (nourriture, pertes, aliments pour animaux) mondiale en protéines </a:t>
            </a:r>
            <a:r>
              <a:rPr lang="fr-FR" sz="18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végétaleS</a:t>
            </a:r>
            <a:r>
              <a:rPr lang="fr-FR" sz="18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br>
              <a:rPr lang="fr-FR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</a:br>
            <a:br>
              <a:rPr lang="fr-FR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</a:br>
            <a:br>
              <a:rPr lang="fr-FR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</a:b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3B6B43C-3E71-4E0E-AF22-175634798676}"/>
              </a:ext>
            </a:extLst>
          </p:cNvPr>
          <p:cNvSpPr txBox="1"/>
          <p:nvPr/>
        </p:nvSpPr>
        <p:spPr>
          <a:xfrm>
            <a:off x="7286977" y="4521200"/>
            <a:ext cx="4391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defTabSz="914400" rtl="0" eaLnBrk="1" latinLnBrk="0" hangingPunct="1"/>
            <a:r>
              <a:rPr lang="fr-FR" sz="1800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120% de la population mondiale en 2013</a:t>
            </a:r>
          </a:p>
        </p:txBody>
      </p:sp>
    </p:spTree>
    <p:extLst>
      <p:ext uri="{BB962C8B-B14F-4D97-AF65-F5344CB8AC3E}">
        <p14:creationId xmlns:p14="http://schemas.microsoft.com/office/powerpoint/2010/main" val="1414158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1EB60B-3D28-4731-BF68-80F7DFBF5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1"/>
            <a:ext cx="10396882" cy="578555"/>
          </a:xfrm>
        </p:spPr>
        <p:txBody>
          <a:bodyPr>
            <a:noAutofit/>
          </a:bodyPr>
          <a:lstStyle/>
          <a:p>
            <a:pPr algn="ctr"/>
            <a:r>
              <a:rPr lang="fr-FR" sz="2000" b="1" i="0" dirty="0">
                <a:effectLst/>
                <a:latin typeface="-apple-system"/>
              </a:rPr>
              <a:t>PRODUCTION CEREALIERE USA</a:t>
            </a:r>
            <a:endParaRPr lang="fr-FR" sz="20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F6C7992-7E87-4049-8971-B44BB4CD4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5610-6AD3-49C5-AA3E-0C4ECEBB83A2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6B4EE5-461E-4F59-8AD4-FF615744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5F568F-C314-4BC0-B97C-F06885B3C16F}"/>
              </a:ext>
            </a:extLst>
          </p:cNvPr>
          <p:cNvSpPr/>
          <p:nvPr/>
        </p:nvSpPr>
        <p:spPr>
          <a:xfrm>
            <a:off x="457199" y="2201336"/>
            <a:ext cx="5480756" cy="756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Production d'aliments pour animaux par les Etats-Unis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40D3F7-4988-4F13-9722-7755959454E8}"/>
              </a:ext>
            </a:extLst>
          </p:cNvPr>
          <p:cNvSpPr/>
          <p:nvPr/>
        </p:nvSpPr>
        <p:spPr>
          <a:xfrm>
            <a:off x="6141155" y="2195690"/>
            <a:ext cx="4746981" cy="756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145 289 000 tonnes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00D2E9-B9BE-4B6D-92EC-2480EE31070F}"/>
              </a:ext>
            </a:extLst>
          </p:cNvPr>
          <p:cNvSpPr/>
          <p:nvPr/>
        </p:nvSpPr>
        <p:spPr>
          <a:xfrm>
            <a:off x="462842" y="3234270"/>
            <a:ext cx="5480756" cy="756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S’ils réduisaient leur production d'aliments pour animaux de 10%, les Etats-Unis pourraient libérer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EF14EF-5674-4637-AA36-EC74992D14AD}"/>
              </a:ext>
            </a:extLst>
          </p:cNvPr>
          <p:cNvSpPr/>
          <p:nvPr/>
        </p:nvSpPr>
        <p:spPr>
          <a:xfrm>
            <a:off x="6158087" y="3239911"/>
            <a:ext cx="4746981" cy="756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14 528 900 tonnes</a:t>
            </a:r>
          </a:p>
        </p:txBody>
      </p:sp>
    </p:spTree>
    <p:extLst>
      <p:ext uri="{BB962C8B-B14F-4D97-AF65-F5344CB8AC3E}">
        <p14:creationId xmlns:p14="http://schemas.microsoft.com/office/powerpoint/2010/main" val="38022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465A92-C04D-41FE-A8E3-70045CCAA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01975"/>
            <a:ext cx="10396882" cy="498470"/>
          </a:xfrm>
        </p:spPr>
        <p:txBody>
          <a:bodyPr>
            <a:normAutofit/>
          </a:bodyPr>
          <a:lstStyle/>
          <a:p>
            <a:pPr algn="ctr"/>
            <a:r>
              <a:rPr lang="fr-FR" sz="2400" dirty="0" err="1"/>
              <a:t>paradoxeS</a:t>
            </a:r>
            <a:endParaRPr lang="fr-FR" sz="24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913B7E0-007D-4DA3-A1B5-AF70D093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5610-6AD3-49C5-AA3E-0C4ECEBB83A2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13D014-0923-4E1F-9FB8-1CC400521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D8CB2D-6247-4D87-AD57-57056B8BEAAC}"/>
              </a:ext>
            </a:extLst>
          </p:cNvPr>
          <p:cNvSpPr/>
          <p:nvPr/>
        </p:nvSpPr>
        <p:spPr>
          <a:xfrm>
            <a:off x="265286" y="2280360"/>
            <a:ext cx="5096931" cy="553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Thaïlande - La proportion de manioc exportée : 83%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AAEB3B-EDF1-46DE-93BF-06142F269439}"/>
              </a:ext>
            </a:extLst>
          </p:cNvPr>
          <p:cNvSpPr/>
          <p:nvPr/>
        </p:nvSpPr>
        <p:spPr>
          <a:xfrm>
            <a:off x="5836358" y="2324445"/>
            <a:ext cx="5683954" cy="485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La proportion de personnes sous-alimentées  : 8,3%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203729-3B2A-4A32-81E2-A06DCDD35C74}"/>
              </a:ext>
            </a:extLst>
          </p:cNvPr>
          <p:cNvSpPr/>
          <p:nvPr/>
        </p:nvSpPr>
        <p:spPr>
          <a:xfrm>
            <a:off x="253997" y="1399824"/>
            <a:ext cx="5108221" cy="666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Les  produits les exportés par les pays en situation de sous-alimentation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EF00EB-92FE-417E-94CD-8CFC39BD3761}"/>
              </a:ext>
            </a:extLst>
          </p:cNvPr>
          <p:cNvSpPr/>
          <p:nvPr/>
        </p:nvSpPr>
        <p:spPr>
          <a:xfrm>
            <a:off x="5825068" y="1411113"/>
            <a:ext cx="5683953" cy="632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Maïs, Manioc, Blé, Poissons Pélagiques, Légumes, Autres etc.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5CFDF4-5F90-406A-AB0D-F1706A869E6A}"/>
              </a:ext>
            </a:extLst>
          </p:cNvPr>
          <p:cNvSpPr/>
          <p:nvPr/>
        </p:nvSpPr>
        <p:spPr>
          <a:xfrm>
            <a:off x="287860" y="3996269"/>
            <a:ext cx="5108221" cy="553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Proportion (en termes de poids)  des céréales destinées à l'alimentation (humaine et animale)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5601AF-EABF-4BEF-87BB-EBCDD5740CE3}"/>
              </a:ext>
            </a:extLst>
          </p:cNvPr>
          <p:cNvSpPr/>
          <p:nvPr/>
        </p:nvSpPr>
        <p:spPr>
          <a:xfrm>
            <a:off x="5847647" y="3031069"/>
            <a:ext cx="5683955" cy="632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defTabSz="914400" rtl="0" eaLnBrk="1" latinLnBrk="0" hangingPunct="1"/>
            <a:r>
              <a:rPr lang="fr-FR" sz="1600" dirty="0"/>
              <a:t>Blé, Soja, Maïs, Huile de sésame, Huile de foie de poisson </a:t>
            </a:r>
            <a:r>
              <a:rPr lang="fr-FR" sz="1600" dirty="0" err="1"/>
              <a:t>etc</a:t>
            </a:r>
            <a:endParaRPr lang="fr-FR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45CC1B-5FF5-4BBF-BEE0-6FA5001DF7BE}"/>
              </a:ext>
            </a:extLst>
          </p:cNvPr>
          <p:cNvSpPr/>
          <p:nvPr/>
        </p:nvSpPr>
        <p:spPr>
          <a:xfrm>
            <a:off x="265283" y="3025426"/>
            <a:ext cx="5108221" cy="666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Produits les plus importés par les pays en situation de sous-alimentation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BD22B9-FFEA-4BBC-8B77-82F4BDAF4F5C}"/>
              </a:ext>
            </a:extLst>
          </p:cNvPr>
          <p:cNvSpPr/>
          <p:nvPr/>
        </p:nvSpPr>
        <p:spPr>
          <a:xfrm>
            <a:off x="5858933" y="4008626"/>
            <a:ext cx="5683955" cy="5407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46%</a:t>
            </a:r>
          </a:p>
        </p:txBody>
      </p:sp>
    </p:spTree>
    <p:extLst>
      <p:ext uri="{BB962C8B-B14F-4D97-AF65-F5344CB8AC3E}">
        <p14:creationId xmlns:p14="http://schemas.microsoft.com/office/powerpoint/2010/main" val="435999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6B3EC7-49D7-4DCD-8ED6-375A39551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1039"/>
            <a:ext cx="10396882" cy="498470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Fichiers sources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B1725B1-20AD-4FDD-AAC7-69B530136D0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1" y="602196"/>
            <a:ext cx="10222334" cy="5001127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87734D-69B3-4918-ABFD-9DE357D9C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CEC-E2A1-45A1-BF86-5A931E8E768F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EA71DB-3E91-4670-A5C0-2D0DB80A9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36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739D71-B52D-4887-B04F-652883F9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66507"/>
            <a:ext cx="10396882" cy="322799"/>
          </a:xfrm>
        </p:spPr>
        <p:txBody>
          <a:bodyPr>
            <a:noAutofit/>
          </a:bodyPr>
          <a:lstStyle/>
          <a:p>
            <a:pPr algn="ctr"/>
            <a:r>
              <a:rPr lang="fr-FR" sz="2400" dirty="0"/>
              <a:t>Détail des fichiers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6A9E42A-48BA-4936-AFB5-4D5C41EBF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5610-6AD3-49C5-AA3E-0C4ECEBB83A2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917F5F-1463-4167-AA60-1FF9B3D47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24CE18E-65F6-4998-8F23-F56E9815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82" y="602196"/>
            <a:ext cx="11276604" cy="47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10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9A0F3C-2856-49E2-9D31-2CB4244C4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013" y="148857"/>
            <a:ext cx="10359669" cy="596379"/>
          </a:xfrm>
        </p:spPr>
        <p:txBody>
          <a:bodyPr>
            <a:normAutofit fontScale="9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br>
              <a:rPr lang="fr-FR" sz="1600" dirty="0"/>
            </a:br>
            <a:br>
              <a:rPr lang="fr-FR" sz="1600" dirty="0"/>
            </a:br>
            <a:br>
              <a:rPr lang="fr-FR" sz="1600" dirty="0"/>
            </a:br>
            <a:br>
              <a:rPr lang="fr-FR" sz="1600" dirty="0"/>
            </a:br>
            <a:br>
              <a:rPr lang="fr-FR" sz="1600" dirty="0"/>
            </a:br>
            <a:r>
              <a:rPr lang="fr-FR" sz="1600" dirty="0"/>
              <a:t>Principales tables utilisées - agrégation des tables animaux, végétaux et population  ------&gt; </a:t>
            </a:r>
            <a:r>
              <a:rPr lang="fr-FR" sz="1600" dirty="0">
                <a:sym typeface="Wingdings" panose="05000000000000000000" pitchFamily="2" charset="2"/>
              </a:rPr>
              <a:t>data_merged</a:t>
            </a:r>
            <a:br>
              <a:rPr lang="fr-FR" sz="1600" dirty="0">
                <a:sym typeface="Wingdings" panose="05000000000000000000" pitchFamily="2" charset="2"/>
              </a:rPr>
            </a:br>
            <a:br>
              <a:rPr lang="fr-FR" sz="1600" dirty="0"/>
            </a:br>
            <a:br>
              <a:rPr lang="fr-FR" sz="1600" dirty="0"/>
            </a:br>
            <a:br>
              <a:rPr lang="fr-FR" sz="1600" dirty="0"/>
            </a:br>
            <a:br>
              <a:rPr lang="fr-FR" sz="1600" dirty="0"/>
            </a:br>
            <a:endParaRPr lang="fr-FR" sz="1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B9047E5-FCB2-42EB-A640-18EF4C006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59" y="942606"/>
            <a:ext cx="10745976" cy="151271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7F3D205-DBE2-48E7-B0B1-4364F1A7A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59" y="2680406"/>
            <a:ext cx="10745976" cy="7810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046D9D5-5093-4525-B79B-52E5CEF1D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859" y="3686542"/>
            <a:ext cx="10745976" cy="1084458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435C64B-6BBC-43BB-8C7B-2B6600335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56B36-16CB-49D7-BA06-28DB9E7C01FF}" type="datetime1">
              <a:rPr lang="fr-FR" sz="1200" smtClean="0"/>
              <a:t>08/02/2021</a:t>
            </a:fld>
            <a:endParaRPr lang="en-US" sz="12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BE0105-1F7B-45BA-86DD-1DF060A4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200" smtClean="0"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5219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D46641-08EE-4314-8D9D-C5105BC6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8462"/>
            <a:ext cx="10396882" cy="420514"/>
          </a:xfrm>
        </p:spPr>
        <p:txBody>
          <a:bodyPr>
            <a:noAutofit/>
          </a:bodyPr>
          <a:lstStyle/>
          <a:p>
            <a:pPr algn="ctr"/>
            <a:r>
              <a:rPr lang="fr-FR" sz="2400" dirty="0"/>
              <a:t>Clés des tables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8564843-C9C3-446A-9ABD-962A9AD7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711" y="474129"/>
            <a:ext cx="3305175" cy="508652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2198B9A-833D-468C-9722-58083A1BD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17" y="462840"/>
            <a:ext cx="2914650" cy="5086526"/>
          </a:xfrm>
          <a:prstGeom prst="rect">
            <a:avLst/>
          </a:prstGeom>
        </p:spPr>
      </p:pic>
      <p:graphicFrame>
        <p:nvGraphicFramePr>
          <p:cNvPr id="5" name="Tableau 6">
            <a:extLst>
              <a:ext uri="{FF2B5EF4-FFF2-40B4-BE49-F238E27FC236}">
                <a16:creationId xmlns:a16="http://schemas.microsoft.com/office/drawing/2014/main" id="{677A6BE4-4006-4565-822F-2DF504314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483453"/>
              </p:ext>
            </p:extLst>
          </p:nvPr>
        </p:nvGraphicFramePr>
        <p:xfrm>
          <a:off x="4131732" y="462842"/>
          <a:ext cx="3849512" cy="315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510">
                  <a:extLst>
                    <a:ext uri="{9D8B030D-6E8A-4147-A177-3AD203B41FA5}">
                      <a16:colId xmlns:a16="http://schemas.microsoft.com/office/drawing/2014/main" val="2613026562"/>
                    </a:ext>
                  </a:extLst>
                </a:gridCol>
                <a:gridCol w="1851002">
                  <a:extLst>
                    <a:ext uri="{9D8B030D-6E8A-4147-A177-3AD203B41FA5}">
                      <a16:colId xmlns:a16="http://schemas.microsoft.com/office/drawing/2014/main" val="1107060457"/>
                    </a:ext>
                  </a:extLst>
                </a:gridCol>
              </a:tblGrid>
              <a:tr h="62992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Clé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649003"/>
                  </a:ext>
                </a:extLst>
              </a:tr>
              <a:tr h="6299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dispo_alim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[</a:t>
                      </a:r>
                      <a:r>
                        <a:rPr lang="fr-FR" sz="1200" dirty="0" err="1"/>
                        <a:t>code_pays,code_produit</a:t>
                      </a:r>
                      <a:r>
                        <a:rPr lang="fr-FR" sz="12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470127"/>
                  </a:ext>
                </a:extLst>
              </a:tr>
              <a:tr h="629920">
                <a:tc>
                  <a:txBody>
                    <a:bodyPr/>
                    <a:lstStyle/>
                    <a:p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equilibre_prod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code_pays,code_produit</a:t>
                      </a:r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639986"/>
                  </a:ext>
                </a:extLst>
              </a:tr>
              <a:tr h="6299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code_pays</a:t>
                      </a:r>
                      <a:endParaRPr lang="fr-F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124936"/>
                  </a:ext>
                </a:extLst>
              </a:tr>
              <a:tr h="62992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sous_nutrition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code_pays</a:t>
                      </a:r>
                      <a:endParaRPr lang="fr-F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270679"/>
                  </a:ext>
                </a:extLst>
              </a:tr>
            </a:tbl>
          </a:graphicData>
        </a:graphic>
      </p:graphicFrame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763375C-7B38-4D7A-B86E-2BA9188B0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CD2B0-D2D8-40BE-8524-5D0D2776134E}" type="datetime1">
              <a:rPr lang="fr-FR" sz="1200" smtClean="0"/>
              <a:t>08/02/2021</a:t>
            </a:fld>
            <a:endParaRPr lang="en-US" sz="1200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B324914-091D-454D-931E-6CE68550E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200" smtClean="0"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2269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C00C6F-3C3A-4FD3-BF97-EAC46BBB8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422" y="37461"/>
            <a:ext cx="10814756" cy="473149"/>
          </a:xfrm>
        </p:spPr>
        <p:txBody>
          <a:bodyPr>
            <a:noAutofit/>
          </a:bodyPr>
          <a:lstStyle/>
          <a:p>
            <a:pPr algn="ctr"/>
            <a:r>
              <a:rPr lang="fr-FR" sz="1600" dirty="0"/>
              <a:t>Q19.1 - Les 10 pays ayant le plus haut ratio disponibilité alimentaire/habitant en termes de protéines (en kg) par habitant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160A8D8-DC6B-4809-9A5C-DD23F55C2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8360-593E-4C00-9C96-356E7A0F4D73}" type="datetime1">
              <a:rPr lang="fr-FR" sz="1200" smtClean="0"/>
              <a:t>08/02/2021</a:t>
            </a:fld>
            <a:endParaRPr lang="en-US" sz="12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8219BD0-1493-4E5D-B956-7C92BAB4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200" smtClean="0"/>
              <a:t>19</a:t>
            </a:fld>
            <a:endParaRPr lang="en-US" sz="12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D9AC0E5-E3EC-426A-A22A-D22C49718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361"/>
            <a:ext cx="11650133" cy="52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9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2" y="160147"/>
            <a:ext cx="10394706" cy="576262"/>
          </a:xfrm>
        </p:spPr>
        <p:txBody>
          <a:bodyPr>
            <a:noAutofit/>
          </a:bodyPr>
          <a:lstStyle/>
          <a:p>
            <a:br>
              <a:rPr lang="fr-FR" sz="4000" dirty="0"/>
            </a:br>
            <a:r>
              <a:rPr lang="fr-FR" sz="3200" dirty="0"/>
              <a:t>État des lieux</a:t>
            </a:r>
            <a:br>
              <a:rPr lang="fr-FR" sz="4000" dirty="0"/>
            </a:br>
            <a:endParaRPr lang="fr-FR" sz="4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5800" y="891822"/>
            <a:ext cx="3310130" cy="374492"/>
          </a:xfrm>
        </p:spPr>
        <p:txBody>
          <a:bodyPr/>
          <a:lstStyle/>
          <a:p>
            <a:r>
              <a:rPr lang="fr-FR" dirty="0"/>
              <a:t>La faim dans le monde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15"/>
          </p:nvPr>
        </p:nvSpPr>
        <p:spPr>
          <a:xfrm>
            <a:off x="685802" y="1917168"/>
            <a:ext cx="3310128" cy="2323337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234620" y="824080"/>
            <a:ext cx="3310130" cy="452766"/>
          </a:xfrm>
        </p:spPr>
        <p:txBody>
          <a:bodyPr/>
          <a:lstStyle/>
          <a:p>
            <a:r>
              <a:rPr lang="fr-FR" dirty="0"/>
              <a:t>Apport calorique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half" idx="16"/>
          </p:nvPr>
        </p:nvSpPr>
        <p:spPr>
          <a:xfrm>
            <a:off x="4221560" y="1479786"/>
            <a:ext cx="3372841" cy="276072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7823200" y="846663"/>
            <a:ext cx="3257307" cy="452765"/>
          </a:xfrm>
        </p:spPr>
        <p:txBody>
          <a:bodyPr/>
          <a:lstStyle/>
          <a:p>
            <a:r>
              <a:rPr lang="fr-FR" dirty="0"/>
              <a:t>AUTRES chiffres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half" idx="17"/>
          </p:nvPr>
        </p:nvSpPr>
        <p:spPr>
          <a:xfrm>
            <a:off x="7833090" y="1450756"/>
            <a:ext cx="3247417" cy="2731691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51" y="1421727"/>
            <a:ext cx="3310129" cy="276072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621" y="1450756"/>
            <a:ext cx="3310129" cy="276072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380" y="1421727"/>
            <a:ext cx="3260476" cy="2818778"/>
          </a:xfrm>
          <a:prstGeom prst="rect">
            <a:avLst/>
          </a:prstGeom>
        </p:spPr>
      </p:pic>
      <p:sp>
        <p:nvSpPr>
          <p:cNvPr id="13" name="Espace réservé de la date 12">
            <a:extLst>
              <a:ext uri="{FF2B5EF4-FFF2-40B4-BE49-F238E27FC236}">
                <a16:creationId xmlns:a16="http://schemas.microsoft.com/office/drawing/2014/main" id="{8A3F3D90-DE80-43B5-B5A6-880AF6455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13421" y="5884962"/>
            <a:ext cx="2469261" cy="370841"/>
          </a:xfrm>
        </p:spPr>
        <p:txBody>
          <a:bodyPr/>
          <a:lstStyle/>
          <a:p>
            <a:fld id="{0E42FCB5-AE16-44B7-9050-9FADCB2789D4}" type="datetime1">
              <a:rPr lang="fr-FR" sz="1800" smtClean="0"/>
              <a:t>08/02/2021</a:t>
            </a:fld>
            <a:endParaRPr lang="en-US" sz="1800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3413B8B2-210E-4402-AF15-A8FB6395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200" smtClean="0"/>
              <a:t>2</a:t>
            </a:fld>
            <a:endParaRPr lang="en-US" sz="12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5235A42-E561-451D-93DE-2BCFE9B05A60}"/>
              </a:ext>
            </a:extLst>
          </p:cNvPr>
          <p:cNvSpPr txBox="1"/>
          <p:nvPr/>
        </p:nvSpPr>
        <p:spPr>
          <a:xfrm>
            <a:off x="707527" y="4596975"/>
            <a:ext cx="103947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fr-FR" dirty="0"/>
              <a:t>Définition</a:t>
            </a:r>
            <a:r>
              <a:rPr lang="fr-FR" sz="1800" b="1" dirty="0">
                <a:solidFill>
                  <a:srgbClr val="4D4D4D"/>
                </a:solidFill>
                <a:effectLst/>
                <a:latin typeface="inherit"/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fr-FR" dirty="0"/>
              <a:t>de</a:t>
            </a:r>
            <a:r>
              <a:rPr lang="fr-FR" sz="1800" b="1" dirty="0">
                <a:solidFill>
                  <a:srgbClr val="4D4D4D"/>
                </a:solidFill>
                <a:effectLst/>
                <a:latin typeface="inherit"/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fr-FR" dirty="0"/>
              <a:t>Sécurité</a:t>
            </a:r>
            <a:r>
              <a:rPr lang="fr-FR" sz="1800" b="1" dirty="0">
                <a:solidFill>
                  <a:srgbClr val="4D4D4D"/>
                </a:solidFill>
                <a:effectLst/>
                <a:latin typeface="inherit"/>
                <a:ea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fr-FR" dirty="0"/>
              <a:t>alimentaire</a:t>
            </a:r>
            <a:r>
              <a:rPr lang="fr-FR" b="1" dirty="0">
                <a:solidFill>
                  <a:srgbClr val="4D4D4D"/>
                </a:solidFill>
                <a:latin typeface="inherit"/>
                <a:cs typeface="Helvetica" panose="020B0604020202020204" pitchFamily="34" charset="0"/>
              </a:rPr>
              <a:t> </a:t>
            </a:r>
            <a:r>
              <a:rPr lang="fr-FR" b="1" dirty="0">
                <a:latin typeface="inherit"/>
                <a:cs typeface="Helvetica" panose="020B0604020202020204" pitchFamily="34" charset="0"/>
              </a:rPr>
              <a:t>-</a:t>
            </a:r>
            <a:r>
              <a:rPr lang="fr-FR" b="1" dirty="0">
                <a:latin typeface="Times New Roman" panose="02020603050405020304" pitchFamily="18" charset="0"/>
                <a:cs typeface="Helvetica" panose="020B0604020202020204" pitchFamily="34" charset="0"/>
              </a:rPr>
              <a:t> </a:t>
            </a:r>
            <a:r>
              <a:rPr lang="fr-FR" sz="1800" dirty="0"/>
              <a:t>Situation d’une personne ayant un accès physique et financier à une nourriture en qualité et quantité suffisante </a:t>
            </a:r>
            <a:r>
              <a:rPr lang="fr-FR" dirty="0"/>
              <a:t>: 2000 calories par jour et 0,9 gramme par kilo et par jour</a:t>
            </a:r>
          </a:p>
          <a:p>
            <a:pPr marL="0" indent="0" fontAlgn="base">
              <a:buNone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627239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1B0772-7200-46A1-BB44-1DA6F5BD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71309"/>
            <a:ext cx="10396882" cy="498471"/>
          </a:xfrm>
        </p:spPr>
        <p:txBody>
          <a:bodyPr>
            <a:noAutofit/>
          </a:bodyPr>
          <a:lstStyle/>
          <a:p>
            <a:r>
              <a:rPr lang="fr-FR" sz="1400" dirty="0"/>
              <a:t>Q19.1 - Les 10 pays ayant le plus haut ratio disponibilité alimentaire/habitant en termes de protéines par habitant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1D3F0D1-1005-4B55-AFA7-7E3186FD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5610-6AD3-49C5-AA3E-0C4ECEBB83A2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B6B9DF-4DD4-492C-A2E6-90DF191D3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42AED0-5635-431F-8881-DBEB15EDF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555" y="969779"/>
            <a:ext cx="6064926" cy="440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4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2C0C2D-2160-4D97-A30E-772AACC16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31372"/>
            <a:ext cx="10402199" cy="373758"/>
          </a:xfrm>
        </p:spPr>
        <p:txBody>
          <a:bodyPr>
            <a:noAutofit/>
          </a:bodyPr>
          <a:lstStyle/>
          <a:p>
            <a:pPr algn="ctr"/>
            <a:r>
              <a:rPr lang="fr-FR" sz="1400" dirty="0"/>
              <a:t>Q19.2 - Les 10 pays ayant le plus haut ratio disponibilité alimentaire/habitant en termes de kcal par habitant par habitant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BA748A-6736-407A-8C4A-BDFE12032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1E32-1051-48BA-9B69-96238C62A921}" type="datetime1">
              <a:rPr lang="fr-FR" sz="1200" smtClean="0"/>
              <a:t>08/02/2021</a:t>
            </a:fld>
            <a:endParaRPr lang="en-US" sz="12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AF8A7B-E5C9-48EF-BEE5-D5F22547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200" smtClean="0"/>
              <a:t>21</a:t>
            </a:fld>
            <a:endParaRPr lang="en-US" sz="1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E0CAEA3-42F1-474D-A4BA-065A24375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37224"/>
            <a:ext cx="10972800" cy="585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44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E359EE-FF3F-4397-900D-E4BCA0D37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2644"/>
            <a:ext cx="10396882" cy="386644"/>
          </a:xfrm>
        </p:spPr>
        <p:txBody>
          <a:bodyPr>
            <a:noAutofit/>
          </a:bodyPr>
          <a:lstStyle/>
          <a:p>
            <a:r>
              <a:rPr lang="fr-FR" sz="1400" dirty="0"/>
              <a:t>Q19.2 - Les 10 pays ayant le plus haut ratio disponibilité alimentaire/habitant en termes de kcal par habitant (en kg) par habitant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F613EB4-8B64-400D-BE02-DF321513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5610-6AD3-49C5-AA3E-0C4ECEBB83A2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21DF667-BD53-424C-844C-D8E26CBC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44EBD18-CE53-40E4-82AE-5DB05F620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686" y="519288"/>
            <a:ext cx="4967111" cy="49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22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81D2CD-6A39-4E42-9D7B-B537AB49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10" y="166510"/>
            <a:ext cx="11040533" cy="600740"/>
          </a:xfrm>
        </p:spPr>
        <p:txBody>
          <a:bodyPr>
            <a:noAutofit/>
          </a:bodyPr>
          <a:lstStyle/>
          <a:p>
            <a:r>
              <a:rPr lang="fr-FR" sz="1600" dirty="0"/>
              <a:t>Q19.3 - Les 10 pays ayant le plus faible ratio disponibilité alimentaire/habitant en termes de protéines (en kg) par habitant.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DE2CE43-F897-4E2F-9035-D3B9F3C4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597B1-FB85-4193-826B-966D8390479D}" type="datetime1">
              <a:rPr lang="fr-FR" sz="1200" smtClean="0"/>
              <a:t>08/02/2021</a:t>
            </a:fld>
            <a:endParaRPr lang="en-US" sz="12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0893B4-13A0-46B0-A5EE-8FBC3EFE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200" smtClean="0"/>
              <a:t>23</a:t>
            </a:fld>
            <a:endParaRPr lang="en-US" sz="1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A48335B-24C7-4047-BFF9-144294AE1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6" y="1281571"/>
            <a:ext cx="11311467" cy="296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3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6BA8B1-A397-4F6C-A794-8D16F6889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0374"/>
            <a:ext cx="10396882" cy="646293"/>
          </a:xfrm>
        </p:spPr>
        <p:txBody>
          <a:bodyPr>
            <a:noAutofit/>
          </a:bodyPr>
          <a:lstStyle/>
          <a:p>
            <a:r>
              <a:rPr lang="fr-FR" sz="1400" dirty="0"/>
              <a:t>Q19.3 - Les 10 pays ayant le plus faible ratio disponibilité alimentaire/habitant en termes de protéines (en kg) par habitant.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FF0F88-EAA0-4DEB-B36E-B54C2E0FB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5610-6AD3-49C5-AA3E-0C4ECEBB83A2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BA6052-4C7C-406F-AB2B-49182192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2ACF708-62B7-4BF2-BF77-6823FEF91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47" y="925689"/>
            <a:ext cx="5716363" cy="436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1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D50D71-1199-40E3-A531-5781D9FC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98710"/>
            <a:ext cx="10396882" cy="334926"/>
          </a:xfrm>
        </p:spPr>
        <p:txBody>
          <a:bodyPr>
            <a:noAutofit/>
          </a:bodyPr>
          <a:lstStyle/>
          <a:p>
            <a:pPr algn="ctr"/>
            <a:r>
              <a:rPr lang="fr-FR" sz="1600" dirty="0"/>
              <a:t>Q19.4 - La quantité totale (en kg) de produits perdus par pays en 2013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1DA41A3-B014-45CA-B7C4-B114D1337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53891-AD83-4B6E-8217-894E444F33E3}" type="datetime1">
              <a:rPr lang="fr-FR" sz="1200" smtClean="0"/>
              <a:t>08/02/2021</a:t>
            </a:fld>
            <a:endParaRPr lang="en-US" sz="12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116306-0F3B-4C5D-AB29-0925AFFDA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200" smtClean="0"/>
              <a:t>25</a:t>
            </a:fld>
            <a:endParaRPr lang="en-US" sz="12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5E117C1-D08D-4F87-9551-A028E19DF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9" y="1205370"/>
            <a:ext cx="11414849" cy="261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33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086EE20-B37A-4BE0-A89E-D1D4F93F8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5610-6AD3-49C5-AA3E-0C4ECEBB83A2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CF189A-6D05-41D3-8241-48974D026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8697963-66DF-4705-A5B1-F907C692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4241"/>
            <a:ext cx="10396538" cy="623716"/>
          </a:xfrm>
        </p:spPr>
        <p:txBody>
          <a:bodyPr>
            <a:noAutofit/>
          </a:bodyPr>
          <a:lstStyle/>
          <a:p>
            <a:pPr algn="ctr"/>
            <a:r>
              <a:rPr lang="fr-FR" sz="1600" dirty="0"/>
              <a:t>Q19.4 - La quantité totale (en kg) de produits perdus par pays en 2013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DE85990-CBD0-4863-B4E0-6D6FA19A6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413" y="1272998"/>
            <a:ext cx="6422449" cy="273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73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7ABE36-A330-409D-9FB5-B536561F0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22953"/>
            <a:ext cx="10396882" cy="589847"/>
          </a:xfrm>
        </p:spPr>
        <p:txBody>
          <a:bodyPr>
            <a:noAutofit/>
          </a:bodyPr>
          <a:lstStyle/>
          <a:p>
            <a:r>
              <a:rPr lang="fr-FR" sz="1800" dirty="0"/>
              <a:t>Q19.5 - Les 10 pays pour lesquels la proportion de personnes sous-alimentées est la plus forte.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48671AC-F20E-45E7-A564-19E5F60FA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5610-6AD3-49C5-AA3E-0C4ECEBB83A2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D0CA43-DF4B-48E9-961E-7B5941E9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479C956-3C8E-4946-B6AA-1F1D05BB8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918"/>
            <a:ext cx="11390489" cy="36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63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466B699-7F31-42FD-A46F-5CB964F5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5610-6AD3-49C5-AA3E-0C4ECEBB83A2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04DE03-5913-46B0-9300-8796D2FE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190A803B-2356-46BD-AC3B-B46DDE0F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68111"/>
            <a:ext cx="10396882" cy="498471"/>
          </a:xfrm>
        </p:spPr>
        <p:txBody>
          <a:bodyPr>
            <a:noAutofit/>
          </a:bodyPr>
          <a:lstStyle/>
          <a:p>
            <a:r>
              <a:rPr lang="fr-FR" sz="1600" dirty="0"/>
              <a:t>Q19.5 - Les 10 pays pour lesquels la proportion de personnes sous-alimentées est la plus forte.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D738D2A-6744-48AB-B8D9-F00FE996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99" y="1202090"/>
            <a:ext cx="9110020" cy="394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27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4E3D69-227F-4693-BAF6-D8A30E7B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43" y="132907"/>
            <a:ext cx="10396882" cy="483781"/>
          </a:xfrm>
        </p:spPr>
        <p:txBody>
          <a:bodyPr>
            <a:noAutofit/>
          </a:bodyPr>
          <a:lstStyle/>
          <a:p>
            <a:pPr algn="ctr"/>
            <a:r>
              <a:rPr lang="fr-FR" sz="1800" dirty="0"/>
              <a:t>Q19.6 - </a:t>
            </a:r>
            <a:r>
              <a:rPr lang="fr-FR" sz="1800" dirty="0" err="1"/>
              <a:t>Ratio_autres_utilisations_disponibilite_interieure</a:t>
            </a:r>
            <a:endParaRPr lang="fr-FR" sz="18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3226CB6-9177-4799-928E-77D36ADB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16B3-9A8D-4088-B950-5C9C1383FAF2}" type="datetime1">
              <a:rPr lang="fr-FR" sz="1200" smtClean="0"/>
              <a:t>08/02/2021</a:t>
            </a:fld>
            <a:endParaRPr lang="en-US" sz="12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D070AA-178A-44DE-82F0-0580CBAB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200" smtClean="0"/>
              <a:t>29</a:t>
            </a:fld>
            <a:endParaRPr lang="en-US" sz="1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1F61D8E-0FD1-4A3E-A1AE-F305571FA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616688"/>
            <a:ext cx="11551720" cy="496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78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2" y="295835"/>
            <a:ext cx="10394706" cy="1187579"/>
          </a:xfrm>
        </p:spPr>
        <p:txBody>
          <a:bodyPr>
            <a:noAutofit/>
          </a:bodyPr>
          <a:lstStyle/>
          <a:p>
            <a:r>
              <a:rPr lang="fr-FR" sz="2400" dirty="0"/>
              <a:t>L’ÉTAT DE LA SECURITE ET DE LA NUTRITION DANS LE MONDE</a:t>
            </a:r>
            <a:br>
              <a:rPr lang="fr-FR" sz="2400" dirty="0"/>
            </a:br>
            <a:br>
              <a:rPr lang="fr-FR" sz="3600" dirty="0"/>
            </a:br>
            <a:r>
              <a:rPr lang="fr-FR" sz="1400" dirty="0"/>
              <a:t>Organisation des Nations Unies pour l’alimentation et l’agriculture Rome - 2017</a:t>
            </a:r>
            <a:endParaRPr lang="fr-FR" sz="36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85802" y="1996160"/>
            <a:ext cx="3310128" cy="576262"/>
          </a:xfrm>
        </p:spPr>
        <p:txBody>
          <a:bodyPr/>
          <a:lstStyle/>
          <a:p>
            <a:r>
              <a:rPr lang="fr-FR" dirty="0"/>
              <a:t>LES objectifs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15"/>
          </p:nvPr>
        </p:nvSpPr>
        <p:spPr>
          <a:xfrm>
            <a:off x="293511" y="2639658"/>
            <a:ext cx="3702419" cy="2734928"/>
          </a:xfrm>
        </p:spPr>
        <p:txBody>
          <a:bodyPr>
            <a:normAutofit/>
          </a:bodyPr>
          <a:lstStyle/>
          <a:p>
            <a:r>
              <a:rPr lang="fr-FR" sz="1200" dirty="0"/>
              <a:t>Le Programme de développement durable à</a:t>
            </a:r>
          </a:p>
          <a:p>
            <a:r>
              <a:rPr lang="fr-FR" sz="1200" dirty="0"/>
              <a:t>l’horizon 2030 et la Décennie d’action des Nations</a:t>
            </a:r>
          </a:p>
          <a:p>
            <a:r>
              <a:rPr lang="fr-FR" sz="1200" dirty="0"/>
              <a:t>Unies pour la nutrition 2016-2025 appellent</a:t>
            </a:r>
          </a:p>
          <a:p>
            <a:r>
              <a:rPr lang="fr-FR" sz="1200" dirty="0"/>
              <a:t>l’ensemble des pays et des parties prenantes à en</a:t>
            </a:r>
          </a:p>
          <a:p>
            <a:r>
              <a:rPr lang="fr-FR" sz="1200" dirty="0"/>
              <a:t>finir avec la faim et à prévenir toutes les formes de</a:t>
            </a:r>
          </a:p>
          <a:p>
            <a:r>
              <a:rPr lang="fr-FR" sz="1200" dirty="0"/>
              <a:t>malnutrition d’ici à 2030</a:t>
            </a:r>
            <a:r>
              <a:rPr lang="fr-FR" dirty="0"/>
              <a:t>.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234622" y="1982713"/>
            <a:ext cx="3310128" cy="576262"/>
          </a:xfrm>
        </p:spPr>
        <p:txBody>
          <a:bodyPr/>
          <a:lstStyle/>
          <a:p>
            <a:r>
              <a:rPr lang="fr-FR" dirty="0"/>
              <a:t>La dynamique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half" idx="16"/>
          </p:nvPr>
        </p:nvSpPr>
        <p:spPr>
          <a:xfrm>
            <a:off x="3995930" y="2639658"/>
            <a:ext cx="3548819" cy="2734928"/>
          </a:xfrm>
        </p:spPr>
        <p:txBody>
          <a:bodyPr>
            <a:normAutofit/>
          </a:bodyPr>
          <a:lstStyle/>
          <a:p>
            <a:r>
              <a:rPr lang="fr-FR" sz="1200" dirty="0"/>
              <a:t>En 2016, le nombre de personnes dans le</a:t>
            </a:r>
          </a:p>
          <a:p>
            <a:r>
              <a:rPr lang="fr-FR" sz="1200" dirty="0"/>
              <a:t>monde souffrant de sous-alimentation chronique</a:t>
            </a:r>
          </a:p>
          <a:p>
            <a:r>
              <a:rPr lang="fr-FR" sz="1200" dirty="0"/>
              <a:t>a augmenté, d’après les estimations, passant de</a:t>
            </a:r>
          </a:p>
          <a:p>
            <a:r>
              <a:rPr lang="fr-FR" sz="1200" dirty="0"/>
              <a:t>777 millions en 2015 à 815 millions, un chiffre</a:t>
            </a:r>
          </a:p>
          <a:p>
            <a:r>
              <a:rPr lang="fr-FR" sz="1200" dirty="0"/>
              <a:t>encore en-deçà toutefois des quelque</a:t>
            </a:r>
          </a:p>
          <a:p>
            <a:r>
              <a:rPr lang="fr-FR" sz="1200" dirty="0"/>
              <a:t>900 millions enregistrés en 2000.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7770380" y="1982713"/>
            <a:ext cx="3310128" cy="576262"/>
          </a:xfrm>
        </p:spPr>
        <p:txBody>
          <a:bodyPr/>
          <a:lstStyle/>
          <a:p>
            <a:r>
              <a:rPr lang="fr-FR" dirty="0"/>
              <a:t>Les causes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half" idx="17"/>
          </p:nvPr>
        </p:nvSpPr>
        <p:spPr>
          <a:xfrm>
            <a:off x="7544749" y="2639658"/>
            <a:ext cx="3535759" cy="2734928"/>
          </a:xfrm>
        </p:spPr>
        <p:txBody>
          <a:bodyPr>
            <a:normAutofit/>
          </a:bodyPr>
          <a:lstStyle/>
          <a:p>
            <a:r>
              <a:rPr lang="fr-FR" sz="1200" dirty="0"/>
              <a:t>Le nombre de conflits est également en</a:t>
            </a:r>
          </a:p>
          <a:p>
            <a:r>
              <a:rPr lang="fr-FR" sz="1200" dirty="0"/>
              <a:t>hausse. Exacerbés par les chocs climatiques, les</a:t>
            </a:r>
          </a:p>
          <a:p>
            <a:r>
              <a:rPr lang="fr-FR" sz="1200" dirty="0"/>
              <a:t>conflits ont des conséquences graves sur la</a:t>
            </a:r>
          </a:p>
          <a:p>
            <a:r>
              <a:rPr lang="fr-FR" sz="1200" dirty="0"/>
              <a:t>sécurité alimentaire et sont l’une des causes de</a:t>
            </a:r>
          </a:p>
          <a:p>
            <a:r>
              <a:rPr lang="fr-FR" sz="1200" dirty="0"/>
              <a:t>la progression récente de l’insécurité</a:t>
            </a:r>
          </a:p>
          <a:p>
            <a:r>
              <a:rPr lang="fr-FR" sz="1200" dirty="0"/>
              <a:t>alimentaire.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D7B2EC18-46A7-4CE2-8D2B-28FF71590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8FEF0-CEB3-4745-963F-5DCA487A5550}" type="datetime1">
              <a:rPr lang="fr-FR" sz="1200" smtClean="0"/>
              <a:t>08/02/2021</a:t>
            </a:fld>
            <a:endParaRPr lang="en-US" sz="1200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FF56B45-03CB-41A2-AA42-7C0F745BB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44355" y="5757334"/>
            <a:ext cx="849951" cy="498470"/>
          </a:xfrm>
        </p:spPr>
        <p:txBody>
          <a:bodyPr/>
          <a:lstStyle/>
          <a:p>
            <a:fld id="{6D22F896-40B5-4ADD-8801-0D06FADFA095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219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B2A0C1-9A1C-4704-9DC2-A184AF96A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79396"/>
            <a:ext cx="10396882" cy="550333"/>
          </a:xfrm>
        </p:spPr>
        <p:txBody>
          <a:bodyPr>
            <a:noAutofit/>
          </a:bodyPr>
          <a:lstStyle/>
          <a:p>
            <a:r>
              <a:rPr lang="fr-FR" sz="2800" dirty="0"/>
              <a:t>Q19.6 - </a:t>
            </a:r>
            <a:r>
              <a:rPr lang="fr-FR" sz="2800" dirty="0" err="1"/>
              <a:t>Ratio_autres_utilisations_disponibilite_interieure</a:t>
            </a:r>
            <a:endParaRPr lang="fr-FR" sz="28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803CB0D-4616-470F-9E46-7A63F395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A5610-6AD3-49C5-AA3E-0C4ECEBB83A2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A4F279-366D-4779-AE6D-4EC1B144A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4A6D1E-6097-4967-B5EF-D09868ED7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757" y="1058832"/>
            <a:ext cx="5655258" cy="413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54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3536AA-13EF-4D73-9E62-1CB4EBAE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934" y="146755"/>
            <a:ext cx="10396882" cy="245528"/>
          </a:xfrm>
        </p:spPr>
        <p:txBody>
          <a:bodyPr>
            <a:normAutofit fontScale="90000"/>
          </a:bodyPr>
          <a:lstStyle/>
          <a:p>
            <a:pPr algn="ctr"/>
            <a:br>
              <a:rPr lang="fr-FR" sz="14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</a:br>
            <a:r>
              <a:rPr lang="fr-FR" sz="14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Indicateurs Clés</a:t>
            </a:r>
            <a:br>
              <a:rPr lang="fr-FR" sz="800" b="1" dirty="0"/>
            </a:br>
            <a:endParaRPr lang="fr-FR" sz="14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A5ADC793-0EED-4ED5-8E22-A18EC45219D7}"/>
              </a:ext>
            </a:extLst>
          </p:cNvPr>
          <p:cNvGraphicFramePr>
            <a:graphicFrameLocks noGrp="1"/>
          </p:cNvGraphicFramePr>
          <p:nvPr/>
        </p:nvGraphicFramePr>
        <p:xfrm>
          <a:off x="372532" y="372532"/>
          <a:ext cx="11082775" cy="5203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8312">
                  <a:extLst>
                    <a:ext uri="{9D8B030D-6E8A-4147-A177-3AD203B41FA5}">
                      <a16:colId xmlns:a16="http://schemas.microsoft.com/office/drawing/2014/main" val="2186973199"/>
                    </a:ext>
                  </a:extLst>
                </a:gridCol>
                <a:gridCol w="5404463">
                  <a:extLst>
                    <a:ext uri="{9D8B030D-6E8A-4147-A177-3AD203B41FA5}">
                      <a16:colId xmlns:a16="http://schemas.microsoft.com/office/drawing/2014/main" val="3524003933"/>
                    </a:ext>
                  </a:extLst>
                </a:gridCol>
              </a:tblGrid>
              <a:tr h="354572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Libellé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Valeur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527735"/>
                  </a:ext>
                </a:extLst>
              </a:tr>
              <a:tr h="24376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Population mondiale en 2013 , 2020 et 2050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6 997 326 000  -  7 794 799  - 9,7 mds  d’habitants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317044"/>
                  </a:ext>
                </a:extLst>
              </a:tr>
              <a:tr h="24376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Nourriture végétale totale disponible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10 300 246 000 000.0 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095910"/>
                  </a:ext>
                </a:extLst>
              </a:tr>
              <a:tr h="243769">
                <a:tc>
                  <a:txBody>
                    <a:bodyPr/>
                    <a:lstStyle/>
                    <a:p>
                      <a:r>
                        <a:rPr lang="fr-FR" sz="1050" dirty="0"/>
                        <a:t>Disponibilité intérieure mondiale  fournies par les produits végétaux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/>
                        <a:t>1.23E+16 kcal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80612"/>
                  </a:ext>
                </a:extLst>
              </a:tr>
              <a:tr h="310581">
                <a:tc>
                  <a:txBody>
                    <a:bodyPr/>
                    <a:lstStyle/>
                    <a:p>
                      <a:r>
                        <a:rPr lang="fr-FR" sz="1050" dirty="0">
                          <a:solidFill>
                            <a:srgbClr val="FF0000"/>
                          </a:solidFill>
                        </a:rPr>
                        <a:t>Nombre de personnes pouvant être nourries si toute la production disponible était consommée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dirty="0">
                          <a:solidFill>
                            <a:srgbClr val="FF0000"/>
                          </a:solidFill>
                        </a:rPr>
                        <a:t>14 054 898 704 de personnes -   Soit 200.9 % de la population en 2013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843448"/>
                  </a:ext>
                </a:extLst>
              </a:tr>
              <a:tr h="24376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0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Proportion  de sous-alimentés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0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12.40 % de la population mondiale en 2013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17085"/>
                  </a:ext>
                </a:extLst>
              </a:tr>
              <a:tr h="55401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Disponibilité   mondiale en protéines de produits d'origine végétale </a:t>
                      </a:r>
                    </a:p>
                    <a:p>
                      <a:pPr marL="0" algn="l" defTabSz="914400" rtl="0" eaLnBrk="1" latinLnBrk="0" hangingPunct="1"/>
                      <a:endParaRPr lang="fr-FR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fr-F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Equivalent en pourcentage de la population mondiale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9.46E+09 kg</a:t>
                      </a:r>
                    </a:p>
                    <a:p>
                      <a:pPr marL="0" algn="l" defTabSz="914400" rtl="0" eaLnBrk="1" latinLnBrk="0" hangingPunct="1"/>
                      <a:endParaRPr lang="fr-FR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fr-F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135.2 %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506203"/>
                  </a:ext>
                </a:extLst>
              </a:tr>
              <a:tr h="3105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0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Cumul (nourriture, pertes, aliments pour animaux) mondiale en énergie végétale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0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10 500 000 000 kcal - Soit :149.65 % de la population mondiale en 2013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953489"/>
                  </a:ext>
                </a:extLst>
              </a:tr>
              <a:tr h="310581">
                <a:tc>
                  <a:txBody>
                    <a:bodyPr/>
                    <a:lstStyle/>
                    <a:p>
                      <a:r>
                        <a:rPr lang="fr-FR" sz="10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Cumul (nourriture, pertes, aliments pour animaux) mondiale en protéines de produits végétale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9 300 000 000  d'humains  - Soit  132.9 % de la population mondiale en 2013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823677"/>
                  </a:ext>
                </a:extLst>
              </a:tr>
              <a:tr h="1019396">
                <a:tc>
                  <a:txBody>
                    <a:bodyPr/>
                    <a:lstStyle/>
                    <a:p>
                      <a:r>
                        <a:rPr lang="fr-F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Equivalent en nombre d'humains de toute la disponibilité alimentaire (animaux et végétaux) :</a:t>
                      </a:r>
                    </a:p>
                    <a:p>
                      <a:endParaRPr lang="fr-FR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r">
                        <a:buFontTx/>
                        <a:buNone/>
                      </a:pPr>
                      <a:r>
                        <a:rPr lang="fr-F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 en énergie</a:t>
                      </a:r>
                    </a:p>
                    <a:p>
                      <a:pPr marL="0" indent="0" algn="r">
                        <a:buFontTx/>
                        <a:buNone/>
                      </a:pPr>
                      <a:endParaRPr lang="fr-FR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r"/>
                      <a:r>
                        <a:rPr lang="fr-F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- en protéines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8.41E+09 kcal - Soit 120.1 % de la population mondiale</a:t>
                      </a:r>
                    </a:p>
                    <a:p>
                      <a:endParaRPr lang="fr-FR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9.46E+09 kcal - Soit 135 % de la population mondiale en 2013</a:t>
                      </a:r>
                    </a:p>
                    <a:p>
                      <a:endParaRPr lang="fr-FR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939537"/>
                  </a:ext>
                </a:extLst>
              </a:tr>
              <a:tr h="243769">
                <a:tc>
                  <a:txBody>
                    <a:bodyPr/>
                    <a:lstStyle/>
                    <a:p>
                      <a:r>
                        <a:rPr lang="fr-F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Proportion en terme de poids des céréales destinées à l'alimentation animale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45.91 %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939749"/>
                  </a:ext>
                </a:extLst>
              </a:tr>
              <a:tr h="303827">
                <a:tc>
                  <a:txBody>
                    <a:bodyPr/>
                    <a:lstStyle/>
                    <a:p>
                      <a:r>
                        <a:rPr lang="fr-FR" sz="10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Les Etats-Unis pourraient libérer s'ils réduisaient leur production d'aliments pour animaux de 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14 528 900 de tonnes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985031"/>
                  </a:ext>
                </a:extLst>
              </a:tr>
              <a:tr h="310581">
                <a:tc>
                  <a:txBody>
                    <a:bodyPr/>
                    <a:lstStyle/>
                    <a:p>
                      <a:r>
                        <a:rPr lang="fr-FR" sz="10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Thaïlande : Exportation de manioc  - Proportion de personnes sous-alimentées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0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83.0%     -    8.36 %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02509"/>
                  </a:ext>
                </a:extLst>
              </a:tr>
              <a:tr h="310581">
                <a:tc>
                  <a:txBody>
                    <a:bodyPr/>
                    <a:lstStyle/>
                    <a:p>
                      <a:r>
                        <a:rPr lang="fr-FR" sz="1050" dirty="0">
                          <a:solidFill>
                            <a:srgbClr val="FF0000"/>
                          </a:solidFill>
                        </a:rPr>
                        <a:t>Liste des 15 produits les plus exportés par les pays en sous-nutrition </a:t>
                      </a:r>
                      <a:br>
                        <a:rPr lang="fr-FR" sz="1050" dirty="0"/>
                      </a:br>
                      <a:endParaRPr lang="fr-FR" sz="105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05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Maïs, Manioc, Blé, Poissons Pélagiques, Légumes, Autres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012597"/>
                  </a:ext>
                </a:extLst>
              </a:tr>
            </a:tbl>
          </a:graphicData>
        </a:graphic>
      </p:graphicFrame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6800F07-BEA4-4B9F-817E-822DD751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51EC-2C02-42EE-9D92-E6C45143DC28}" type="datetime1">
              <a:rPr lang="fr-FR" sz="1200" smtClean="0"/>
              <a:t>08/02/2021</a:t>
            </a:fld>
            <a:endParaRPr lang="en-US" sz="12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1226375-0572-4142-9516-42F020618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200" smtClean="0"/>
              <a:t>31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72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E95CD15-321E-4CA3-B744-432EAC4A1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412" y="1244954"/>
            <a:ext cx="3152775" cy="2990850"/>
          </a:xfrm>
          <a:prstGeom prst="rect">
            <a:avLst/>
          </a:prstGeom>
        </p:spPr>
      </p:pic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C16F4DB-DA48-476F-BCBA-18139334C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CED25-952D-4BFE-A0EF-92834C1B9A63}" type="datetime1">
              <a:rPr lang="fr-FR" sz="1200" smtClean="0"/>
              <a:t>08/02/2021</a:t>
            </a:fld>
            <a:endParaRPr lang="en-US" sz="12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B8B54A-3A0F-4EE2-A948-C78F7BBC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200" smtClean="0"/>
              <a:t>32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7631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Disparités et PARADOXES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6518" y="3913094"/>
            <a:ext cx="3709315" cy="995082"/>
          </a:xfrm>
        </p:spPr>
        <p:txBody>
          <a:bodyPr/>
          <a:lstStyle/>
          <a:p>
            <a:endParaRPr lang="fr-FR" sz="2000" dirty="0"/>
          </a:p>
          <a:p>
            <a:endParaRPr lang="fr-FR" sz="2000" dirty="0"/>
          </a:p>
          <a:p>
            <a:endParaRPr lang="fr-FR" sz="2000" dirty="0"/>
          </a:p>
          <a:p>
            <a:pPr algn="l"/>
            <a:r>
              <a:rPr lang="fr-FR" sz="2000" dirty="0"/>
              <a:t>dans les pays en développement</a:t>
            </a:r>
          </a:p>
          <a:p>
            <a:endParaRPr lang="fr-FR" sz="2000" dirty="0"/>
          </a:p>
        </p:txBody>
      </p:sp>
      <p:pic>
        <p:nvPicPr>
          <p:cNvPr id="12" name="Espace réservé pour une image  11"/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2" b="8712"/>
          <a:stretch>
            <a:fillRect/>
          </a:stretch>
        </p:blipFill>
        <p:spPr>
          <a:xfrm>
            <a:off x="4085833" y="2057032"/>
            <a:ext cx="3310128" cy="1536725"/>
          </a:xfrm>
        </p:spPr>
      </p:pic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>
          <a:xfrm>
            <a:off x="4237410" y="4289982"/>
            <a:ext cx="3310128" cy="576262"/>
          </a:xfrm>
        </p:spPr>
        <p:txBody>
          <a:bodyPr/>
          <a:lstStyle/>
          <a:p>
            <a:r>
              <a:rPr lang="fr-FR" sz="2000" dirty="0"/>
              <a:t>Proportion d’agriculteurs</a:t>
            </a:r>
          </a:p>
          <a:p>
            <a:endParaRPr lang="fr-FR" sz="1800" dirty="0"/>
          </a:p>
        </p:txBody>
      </p:sp>
      <p:pic>
        <p:nvPicPr>
          <p:cNvPr id="13" name="Espace réservé pour une image  12"/>
          <p:cNvPicPr>
            <a:picLocks noGrp="1" noChangeAspect="1"/>
          </p:cNvPicPr>
          <p:nvPr>
            <p:ph type="pic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4" b="8754"/>
          <a:stretch>
            <a:fillRect/>
          </a:stretch>
        </p:blipFill>
        <p:spPr>
          <a:xfrm>
            <a:off x="7943630" y="2057032"/>
            <a:ext cx="3310128" cy="1535237"/>
          </a:xfrm>
        </p:spPr>
      </p:pic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7935760" y="3902177"/>
            <a:ext cx="3414248" cy="576262"/>
          </a:xfrm>
        </p:spPr>
        <p:txBody>
          <a:bodyPr/>
          <a:lstStyle/>
          <a:p>
            <a:pPr algn="l"/>
            <a:r>
              <a:rPr lang="fr-FR" sz="2000" dirty="0"/>
              <a:t>Sous-alimentation vs obésité</a:t>
            </a:r>
          </a:p>
        </p:txBody>
      </p:sp>
      <p:pic>
        <p:nvPicPr>
          <p:cNvPr id="14" name="Espace réservé pour une image  13"/>
          <p:cNvPicPr>
            <a:picLocks noGrp="1" noChangeAspect="1"/>
          </p:cNvPicPr>
          <p:nvPr>
            <p:ph type="pic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9" b="8669"/>
          <a:stretch>
            <a:fillRect/>
          </a:stretch>
        </p:blipFill>
        <p:spPr>
          <a:xfrm>
            <a:off x="376518" y="2053981"/>
            <a:ext cx="3309938" cy="1538288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07E23C-3C84-453D-99AF-1C9C92BA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9905C-E33E-4240-B699-FF6507454FDE}" type="datetime1">
              <a:rPr lang="fr-FR" sz="1200" smtClean="0"/>
              <a:t>08/02/2021</a:t>
            </a:fld>
            <a:endParaRPr lang="en-US" sz="12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F27D56-26BC-481B-B8E4-A4921B7E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D22F896-40B5-4ADD-8801-0D06FADFA095}" type="slidenum">
              <a:rPr lang="en-US" sz="1200" smtClean="0"/>
              <a:pPr algn="r"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2028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400" dirty="0"/>
              <a:t>LES CAUSES</a:t>
            </a:r>
          </a:p>
        </p:txBody>
      </p:sp>
      <p:pic>
        <p:nvPicPr>
          <p:cNvPr id="3" name="Espace réservé pour une image  11">
            <a:extLst>
              <a:ext uri="{FF2B5EF4-FFF2-40B4-BE49-F238E27FC236}">
                <a16:creationId xmlns:a16="http://schemas.microsoft.com/office/drawing/2014/main" id="{9439876D-0E82-468C-8C34-23D08392B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2" b="8712"/>
          <a:stretch>
            <a:fillRect/>
          </a:stretch>
        </p:blipFill>
        <p:spPr>
          <a:xfrm>
            <a:off x="307212" y="1928076"/>
            <a:ext cx="3734211" cy="2192514"/>
          </a:xfrm>
          <a:prstGeom prst="roundRect">
            <a:avLst>
              <a:gd name="adj" fmla="val 0"/>
            </a:avLst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65BD14-8FDB-4934-AE52-161968ECF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2A490-AA95-43F9-A383-8D3CFFE81F57}" type="datetime1">
              <a:rPr lang="fr-FR" sz="1200" smtClean="0"/>
              <a:t>08/02/2021</a:t>
            </a:fld>
            <a:endParaRPr lang="en-US" sz="12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792C69-0052-4D37-93EA-4B556BB1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200" smtClean="0"/>
              <a:t>5</a:t>
            </a:fld>
            <a:endParaRPr lang="en-US" sz="1200" dirty="0"/>
          </a:p>
        </p:txBody>
      </p:sp>
      <p:pic>
        <p:nvPicPr>
          <p:cNvPr id="6" name="Espace réservé pour une image  13">
            <a:extLst>
              <a:ext uri="{FF2B5EF4-FFF2-40B4-BE49-F238E27FC236}">
                <a16:creationId xmlns:a16="http://schemas.microsoft.com/office/drawing/2014/main" id="{8F2018A8-088E-4B6C-9F84-3A6DE112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01" b="2001"/>
          <a:stretch>
            <a:fillRect/>
          </a:stretch>
        </p:blipFill>
        <p:spPr>
          <a:xfrm>
            <a:off x="4229178" y="1928076"/>
            <a:ext cx="3310128" cy="2192514"/>
          </a:xfrm>
          <a:prstGeom prst="roundRect">
            <a:avLst>
              <a:gd name="adj" fmla="val 0"/>
            </a:avLst>
          </a:prstGeom>
        </p:spPr>
      </p:pic>
      <p:pic>
        <p:nvPicPr>
          <p:cNvPr id="7" name="Espace réservé pour une image  11">
            <a:extLst>
              <a:ext uri="{FF2B5EF4-FFF2-40B4-BE49-F238E27FC236}">
                <a16:creationId xmlns:a16="http://schemas.microsoft.com/office/drawing/2014/main" id="{E14A1478-8C82-4A99-9BBE-463180F9D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4" b="8754"/>
          <a:stretch>
            <a:fillRect/>
          </a:stretch>
        </p:blipFill>
        <p:spPr>
          <a:xfrm>
            <a:off x="7924802" y="1928076"/>
            <a:ext cx="3309938" cy="2192514"/>
          </a:xfrm>
          <a:prstGeom prst="roundRect">
            <a:avLst>
              <a:gd name="adj" fmla="val 0"/>
            </a:avLst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28892FD-1016-42A9-9BA3-FF15EEF8725B}"/>
              </a:ext>
            </a:extLst>
          </p:cNvPr>
          <p:cNvSpPr txBox="1">
            <a:spLocks/>
          </p:cNvSpPr>
          <p:nvPr/>
        </p:nvSpPr>
        <p:spPr>
          <a:xfrm>
            <a:off x="4213760" y="4447822"/>
            <a:ext cx="6815485" cy="697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br>
              <a:rPr lang="fr-FR" sz="2400"/>
            </a:br>
            <a:r>
              <a:rPr lang="fr-FR" sz="2400"/>
              <a:t>politiques énergétiques : agrocarburants</a:t>
            </a:r>
            <a:br>
              <a:rPr lang="fr-FR" sz="2400"/>
            </a:b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0021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12DED8-B867-41D8-8516-E38AC300D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89087"/>
            <a:ext cx="10396882" cy="442358"/>
          </a:xfrm>
        </p:spPr>
        <p:txBody>
          <a:bodyPr>
            <a:noAutofit/>
          </a:bodyPr>
          <a:lstStyle/>
          <a:p>
            <a:r>
              <a:rPr lang="fr-FR" sz="2400" dirty="0"/>
              <a:t>Politiques Commerciales : libéralisation des échanges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8A57631-EB68-4699-9C30-27259E7EE8C2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225778" y="2504039"/>
            <a:ext cx="4346222" cy="442357"/>
          </a:xfrm>
        </p:spPr>
        <p:txBody>
          <a:bodyPr/>
          <a:lstStyle/>
          <a:p>
            <a:r>
              <a:rPr lang="fr-FR" dirty="0"/>
              <a:t>Mécanisation, Subventions, engrais </a:t>
            </a:r>
          </a:p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2E369D8-0CEF-46D2-8FF0-DF8F2DA599C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235999" y="2504034"/>
            <a:ext cx="3310128" cy="416435"/>
          </a:xfrm>
        </p:spPr>
        <p:txBody>
          <a:bodyPr/>
          <a:lstStyle/>
          <a:p>
            <a:r>
              <a:rPr lang="fr-FR" dirty="0"/>
              <a:t>Rendements inégaux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7F383B3-BBE1-441A-A66A-A748E46B72A1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692266" y="2504034"/>
            <a:ext cx="3310128" cy="442358"/>
          </a:xfrm>
        </p:spPr>
        <p:txBody>
          <a:bodyPr/>
          <a:lstStyle/>
          <a:p>
            <a:r>
              <a:rPr lang="fr-FR" dirty="0"/>
              <a:t>Compétition inéquitable</a:t>
            </a:r>
          </a:p>
        </p:txBody>
      </p:sp>
      <p:pic>
        <p:nvPicPr>
          <p:cNvPr id="12" name="Espace réservé pour une image  15">
            <a:extLst>
              <a:ext uri="{FF2B5EF4-FFF2-40B4-BE49-F238E27FC236}">
                <a16:creationId xmlns:a16="http://schemas.microsoft.com/office/drawing/2014/main" id="{A729BA2D-B321-439F-A176-275C4DA71324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9" b="11609"/>
          <a:stretch>
            <a:fillRect/>
          </a:stretch>
        </p:blipFill>
        <p:spPr>
          <a:xfrm>
            <a:off x="685800" y="821971"/>
            <a:ext cx="3309938" cy="1536700"/>
          </a:xfrm>
          <a:prstGeom prst="roundRect">
            <a:avLst>
              <a:gd name="adj" fmla="val 735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4A31B8F1-2246-4DA5-A4CA-0E744E1C5F9D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4"/>
          <a:srcRect t="8754" b="8754"/>
          <a:stretch>
            <a:fillRect/>
          </a:stretch>
        </p:blipFill>
        <p:spPr>
          <a:xfrm>
            <a:off x="4235450" y="844548"/>
            <a:ext cx="3309938" cy="1535113"/>
          </a:xfrm>
          <a:prstGeom prst="rect">
            <a:avLst/>
          </a:prstGeo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F7F43D6E-5F33-4A4A-9D08-306A8AABA4A0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5"/>
          <a:srcRect t="8712" b="8712"/>
          <a:stretch>
            <a:fillRect/>
          </a:stretch>
        </p:blipFill>
        <p:spPr>
          <a:xfrm>
            <a:off x="7769225" y="833262"/>
            <a:ext cx="3309938" cy="1536700"/>
          </a:xfr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AC9E82-6035-4C8F-AB0F-EB3F91A4F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5E8F-AF47-4215-BCCE-16AD84BE7DB1}" type="datetime1">
              <a:rPr lang="fr-FR" sz="1200" smtClean="0"/>
              <a:t>08/02/2021</a:t>
            </a:fld>
            <a:endParaRPr lang="en-US" sz="12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C79375-9228-4DC8-9244-42DDF09AF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200" smtClean="0"/>
              <a:pPr/>
              <a:t>6</a:t>
            </a:fld>
            <a:endParaRPr lang="en-US" sz="1200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A58F2D07-08E9-496E-AAB7-5F400B6D087C}"/>
              </a:ext>
            </a:extLst>
          </p:cNvPr>
          <p:cNvSpPr txBox="1">
            <a:spLocks/>
          </p:cNvSpPr>
          <p:nvPr/>
        </p:nvSpPr>
        <p:spPr>
          <a:xfrm>
            <a:off x="685801" y="2946392"/>
            <a:ext cx="10396882" cy="4164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br>
              <a:rPr lang="fr-FR" sz="2400"/>
            </a:br>
            <a:r>
              <a:rPr lang="fr-FR" sz="2400"/>
              <a:t>POLITIQUES agricoles : budgets - subventions</a:t>
            </a:r>
            <a:br>
              <a:rPr lang="fr-FR" sz="2400"/>
            </a:br>
            <a:endParaRPr lang="fr-FR" sz="2400" dirty="0"/>
          </a:p>
        </p:txBody>
      </p:sp>
      <p:pic>
        <p:nvPicPr>
          <p:cNvPr id="16" name="Espace réservé pour une image  14">
            <a:extLst>
              <a:ext uri="{FF2B5EF4-FFF2-40B4-BE49-F238E27FC236}">
                <a16:creationId xmlns:a16="http://schemas.microsoft.com/office/drawing/2014/main" id="{68E9E0BE-298C-46C7-9C60-8488F168BAA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867" b="8867"/>
          <a:stretch>
            <a:fillRect/>
          </a:stretch>
        </p:blipFill>
        <p:spPr>
          <a:xfrm>
            <a:off x="685780" y="367770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17" name="Espace réservé pour une image  16">
            <a:extLst>
              <a:ext uri="{FF2B5EF4-FFF2-40B4-BE49-F238E27FC236}">
                <a16:creationId xmlns:a16="http://schemas.microsoft.com/office/drawing/2014/main" id="{37000335-6DB1-4807-B69E-CFACA3E1CDB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248" b="3248"/>
          <a:stretch>
            <a:fillRect/>
          </a:stretch>
        </p:blipFill>
        <p:spPr>
          <a:xfrm>
            <a:off x="4235999" y="3666418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18" name="Espace réservé pour une image  13">
            <a:extLst>
              <a:ext uri="{FF2B5EF4-FFF2-40B4-BE49-F238E27FC236}">
                <a16:creationId xmlns:a16="http://schemas.microsoft.com/office/drawing/2014/main" id="{B9B61AB6-D5E7-4476-9C62-ACDE91BD1C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2" b="8712"/>
          <a:stretch>
            <a:fillRect/>
          </a:stretch>
        </p:blipFill>
        <p:spPr>
          <a:xfrm>
            <a:off x="7769225" y="3655486"/>
            <a:ext cx="3309938" cy="1536700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339047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dirty="0"/>
              <a:t>prévisions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>
          <a:xfrm>
            <a:off x="1539360" y="3813025"/>
            <a:ext cx="3310128" cy="576262"/>
          </a:xfrm>
        </p:spPr>
        <p:txBody>
          <a:bodyPr/>
          <a:lstStyle/>
          <a:p>
            <a:r>
              <a:rPr lang="fr-FR" dirty="0"/>
              <a:t>Mode vie actuelle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critique</a:t>
            </a:r>
          </a:p>
        </p:txBody>
      </p:sp>
      <p:pic>
        <p:nvPicPr>
          <p:cNvPr id="14" name="Espace réservé pour une image  13"/>
          <p:cNvPicPr>
            <a:picLocks noGrp="1" noChangeAspect="1"/>
          </p:cNvPicPr>
          <p:nvPr>
            <p:ph type="pic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8" b="18258"/>
          <a:stretch>
            <a:fillRect/>
          </a:stretch>
        </p:blipFill>
        <p:spPr>
          <a:xfrm>
            <a:off x="7057809" y="1982550"/>
            <a:ext cx="3309938" cy="1542345"/>
          </a:xfrm>
        </p:spPr>
      </p:pic>
      <p:sp>
        <p:nvSpPr>
          <p:cNvPr id="11" name="Espace réservé du texte 10"/>
          <p:cNvSpPr>
            <a:spLocks noGrp="1"/>
          </p:cNvSpPr>
          <p:nvPr>
            <p:ph type="body" sz="half" idx="2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/>
              <a:t>Critique : https://www.lepoint.fr/monde/les-chiffres-de-la-faim-dans-le-monde-sont-a-jeter-a-la-poubelle-20-11-2016-2084341_24.php#</a:t>
            </a:r>
          </a:p>
        </p:txBody>
      </p:sp>
      <p:pic>
        <p:nvPicPr>
          <p:cNvPr id="12" name="Espace réservé pour une image  11"/>
          <p:cNvPicPr>
            <a:picLocks noGrp="1" noChangeAspect="1"/>
          </p:cNvPicPr>
          <p:nvPr>
            <p:ph type="pic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4" b="8754"/>
          <a:stretch>
            <a:fillRect/>
          </a:stretch>
        </p:blipFill>
        <p:spPr>
          <a:xfrm>
            <a:off x="1610155" y="1893763"/>
            <a:ext cx="3310128" cy="1535237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293E13-03A4-43D8-B49E-F6B82919B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DC70A-5C1E-4DAF-A411-9F5658CA00FD}" type="datetime1">
              <a:rPr lang="fr-FR" sz="1200" smtClean="0"/>
              <a:t>08/02/2021</a:t>
            </a:fld>
            <a:endParaRPr lang="en-US" sz="12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1339C8-E5B9-440F-B3D5-F67CEECE2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200" smtClean="0"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0311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9C70EA-82A0-4DE1-BBCF-A1655E32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417879"/>
          </a:xfrm>
        </p:spPr>
        <p:txBody>
          <a:bodyPr>
            <a:normAutofit fontScale="90000"/>
          </a:bodyPr>
          <a:lstStyle/>
          <a:p>
            <a:pPr algn="ctr"/>
            <a:r>
              <a:rPr lang="fr-FR" sz="2800" dirty="0"/>
              <a:t>LES ALIMENTS LES PLUS RICHES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C02103-94AC-4766-8CC4-C99152742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1250596"/>
            <a:ext cx="5088713" cy="679994"/>
          </a:xfrm>
        </p:spPr>
        <p:txBody>
          <a:bodyPr/>
          <a:lstStyle/>
          <a:p>
            <a:r>
              <a:rPr lang="fr-FR" sz="1400" dirty="0"/>
              <a:t>5 aliments parmi les 20 aliments les plus caloriques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7CEDE9-A0F1-4398-AC16-17832027282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646" y="2139243"/>
            <a:ext cx="5088712" cy="2512852"/>
          </a:xfrm>
        </p:spPr>
        <p:txBody>
          <a:bodyPr/>
          <a:lstStyle/>
          <a:p>
            <a:r>
              <a:rPr lang="fr-FR" dirty="0"/>
              <a:t>Huiles de Foie de PoissoN</a:t>
            </a:r>
          </a:p>
          <a:p>
            <a:r>
              <a:rPr lang="fr-FR" dirty="0"/>
              <a:t>Huile de Sésame</a:t>
            </a:r>
          </a:p>
          <a:p>
            <a:r>
              <a:rPr lang="fr-FR" dirty="0"/>
              <a:t>Huile de Son de Riz</a:t>
            </a:r>
          </a:p>
          <a:p>
            <a:r>
              <a:rPr lang="fr-FR" dirty="0"/>
              <a:t>Huiles de Poissons</a:t>
            </a:r>
          </a:p>
          <a:p>
            <a:r>
              <a:rPr lang="fr-FR" dirty="0"/>
              <a:t>Huile d'Arachide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A23B6AD-F53D-4E51-905C-755FA466B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26278" y="1523994"/>
            <a:ext cx="4864491" cy="417879"/>
          </a:xfrm>
        </p:spPr>
        <p:txBody>
          <a:bodyPr/>
          <a:lstStyle/>
          <a:p>
            <a:r>
              <a:rPr lang="fr-FR" sz="1400" dirty="0"/>
              <a:t>5 aliments parmi les 20 les plus riches en protéines 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A0F1926-C373-450A-A62A-7C44D6C6078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93969" y="2218266"/>
            <a:ext cx="5088713" cy="2512852"/>
          </a:xfrm>
        </p:spPr>
        <p:txBody>
          <a:bodyPr/>
          <a:lstStyle/>
          <a:p>
            <a:r>
              <a:rPr lang="fr-FR" dirty="0"/>
              <a:t>Graines Colza/Moutarde </a:t>
            </a:r>
          </a:p>
          <a:p>
            <a:r>
              <a:rPr lang="fr-FR" dirty="0"/>
              <a:t>Sésame</a:t>
            </a:r>
          </a:p>
          <a:p>
            <a:r>
              <a:rPr lang="fr-FR" dirty="0"/>
              <a:t>Piments</a:t>
            </a:r>
          </a:p>
          <a:p>
            <a:r>
              <a:rPr lang="fr-FR" dirty="0"/>
              <a:t>Pois</a:t>
            </a:r>
          </a:p>
          <a:p>
            <a:r>
              <a:rPr lang="fr-FR" dirty="0"/>
              <a:t>Céphalopodes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76B26D8-9B61-4D86-8F62-497A619B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911BC-0D6B-4990-A292-1B1BDB5191A6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0B24EB6-6037-46AD-97A3-590A1ECD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5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6352747-D545-44AA-9749-E5DEB6A30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25931-29A0-4DF5-A40A-B69D4F7CFDD7}" type="datetime1">
              <a:rPr lang="fr-FR" smtClean="0"/>
              <a:t>08/02/2021</a:t>
            </a:fld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BB0B594-38D3-4E4D-8A38-BD4FE67B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8F1B0C-146F-4122-BC54-01D2DFD71702}"/>
              </a:ext>
            </a:extLst>
          </p:cNvPr>
          <p:cNvSpPr/>
          <p:nvPr/>
        </p:nvSpPr>
        <p:spPr>
          <a:xfrm>
            <a:off x="457199" y="1478848"/>
            <a:ext cx="5480756" cy="756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Nombre de personnes pouvant être nourries si toute la production disponible était consommée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339F06-C3F4-40B6-98D5-02B7439074A6}"/>
              </a:ext>
            </a:extLst>
          </p:cNvPr>
          <p:cNvSpPr/>
          <p:nvPr/>
        </p:nvSpPr>
        <p:spPr>
          <a:xfrm>
            <a:off x="457199" y="2506132"/>
            <a:ext cx="5480756" cy="756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Proportion de sous-alimentés dans le monde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A2A431-C248-42E4-82A9-DBC3E91EFA16}"/>
              </a:ext>
            </a:extLst>
          </p:cNvPr>
          <p:cNvSpPr/>
          <p:nvPr/>
        </p:nvSpPr>
        <p:spPr>
          <a:xfrm>
            <a:off x="6079068" y="1501423"/>
            <a:ext cx="5480756" cy="745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  <a:p>
            <a:pPr algn="ctr"/>
            <a:r>
              <a:rPr lang="fr-FR" dirty="0"/>
              <a:t>14 054 898 704 de personnes -   Soit 200.9 % de la population en 2013</a:t>
            </a:r>
          </a:p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420EFB-9DB4-4ED3-88B7-2F2357F69226}"/>
              </a:ext>
            </a:extLst>
          </p:cNvPr>
          <p:cNvSpPr/>
          <p:nvPr/>
        </p:nvSpPr>
        <p:spPr>
          <a:xfrm>
            <a:off x="6067779" y="2517424"/>
            <a:ext cx="5480756" cy="756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12% de la population mondiale en 2013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B7206E9-EE2D-418A-88E6-9F2A7E7A91BB}"/>
              </a:ext>
            </a:extLst>
          </p:cNvPr>
          <p:cNvSpPr txBox="1">
            <a:spLocks/>
          </p:cNvSpPr>
          <p:nvPr/>
        </p:nvSpPr>
        <p:spPr>
          <a:xfrm>
            <a:off x="685801" y="685800"/>
            <a:ext cx="10394707" cy="41787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/>
              <a:t>LES FAITS</a:t>
            </a:r>
          </a:p>
        </p:txBody>
      </p:sp>
    </p:spTree>
    <p:extLst>
      <p:ext uri="{BB962C8B-B14F-4D97-AF65-F5344CB8AC3E}">
        <p14:creationId xmlns:p14="http://schemas.microsoft.com/office/powerpoint/2010/main" val="42327231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TM04033927[[fn=Grand événement]]</Template>
  <TotalTime>3666</TotalTime>
  <Words>1515</Words>
  <Application>Microsoft Office PowerPoint</Application>
  <PresentationFormat>Grand écran</PresentationFormat>
  <Paragraphs>244</Paragraphs>
  <Slides>32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9" baseType="lpstr">
      <vt:lpstr>-apple-system</vt:lpstr>
      <vt:lpstr>Arial</vt:lpstr>
      <vt:lpstr>Calibri</vt:lpstr>
      <vt:lpstr>Impact</vt:lpstr>
      <vt:lpstr>inherit</vt:lpstr>
      <vt:lpstr>Times New Roman</vt:lpstr>
      <vt:lpstr>Grand événement</vt:lpstr>
      <vt:lpstr>La sous-nutrition dans le monde</vt:lpstr>
      <vt:lpstr> État des lieux </vt:lpstr>
      <vt:lpstr>L’ÉTAT DE LA SECURITE ET DE LA NUTRITION DANS LE MONDE  Organisation des Nations Unies pour l’alimentation et l’agriculture Rome - 2017</vt:lpstr>
      <vt:lpstr>Disparités et PARADOXES</vt:lpstr>
      <vt:lpstr>LES CAUSES</vt:lpstr>
      <vt:lpstr>Politiques Commerciales : libéralisation des échanges</vt:lpstr>
      <vt:lpstr>prévisions</vt:lpstr>
      <vt:lpstr>LES ALIMENTS LES PLUS RICHES</vt:lpstr>
      <vt:lpstr>Présentation PowerPoint</vt:lpstr>
      <vt:lpstr>Combien d'humains pourraient être nourris avec la disponibilité alimentaire mondiale ?</vt:lpstr>
      <vt:lpstr>Combien d'humains pourraient être nourris si toute la disponibilité intérieure mondiale de produits végétaux était utilisée pour de la nourriture </vt:lpstr>
      <vt:lpstr>   Cumul (nourriture, pertes, aliments pour animaux) mondiale en énergie végétale </vt:lpstr>
      <vt:lpstr>PRODUCTION CEREALIERE USA</vt:lpstr>
      <vt:lpstr>paradoxeS</vt:lpstr>
      <vt:lpstr>Fichiers sources</vt:lpstr>
      <vt:lpstr>Détail des fichiers</vt:lpstr>
      <vt:lpstr>     Principales tables utilisées - agrégation des tables animaux, végétaux et population  ------&gt; data_merged     </vt:lpstr>
      <vt:lpstr>Clés des tables</vt:lpstr>
      <vt:lpstr>Q19.1 - Les 10 pays ayant le plus haut ratio disponibilité alimentaire/habitant en termes de protéines (en kg) par habitant</vt:lpstr>
      <vt:lpstr>Q19.1 - Les 10 pays ayant le plus haut ratio disponibilité alimentaire/habitant en termes de protéines par habitant</vt:lpstr>
      <vt:lpstr>Q19.2 - Les 10 pays ayant le plus haut ratio disponibilité alimentaire/habitant en termes de kcal par habitant par habitant</vt:lpstr>
      <vt:lpstr>Q19.2 - Les 10 pays ayant le plus haut ratio disponibilité alimentaire/habitant en termes de kcal par habitant (en kg) par habitant</vt:lpstr>
      <vt:lpstr>Q19.3 - Les 10 pays ayant le plus faible ratio disponibilité alimentaire/habitant en termes de protéines (en kg) par habitant.</vt:lpstr>
      <vt:lpstr>Q19.3 - Les 10 pays ayant le plus faible ratio disponibilité alimentaire/habitant en termes de protéines (en kg) par habitant.</vt:lpstr>
      <vt:lpstr>Q19.4 - La quantité totale (en kg) de produits perdus par pays en 2013</vt:lpstr>
      <vt:lpstr>Q19.4 - La quantité totale (en kg) de produits perdus par pays en 2013</vt:lpstr>
      <vt:lpstr>Q19.5 - Les 10 pays pour lesquels la proportion de personnes sous-alimentées est la plus forte.</vt:lpstr>
      <vt:lpstr>Q19.5 - Les 10 pays pour lesquels la proportion de personnes sous-alimentées est la plus forte.</vt:lpstr>
      <vt:lpstr>Q19.6 - Ratio_autres_utilisations_disponibilite_interieure</vt:lpstr>
      <vt:lpstr>Q19.6 - Ratio_autres_utilisations_disponibilite_interieure</vt:lpstr>
      <vt:lpstr> Indicateurs Clés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sous-nutrition dans le monde</dc:title>
  <dc:creator>Romain ADANLETE</dc:creator>
  <cp:lastModifiedBy>Romain ADANLETE</cp:lastModifiedBy>
  <cp:revision>362</cp:revision>
  <dcterms:created xsi:type="dcterms:W3CDTF">2020-12-30T08:35:50Z</dcterms:created>
  <dcterms:modified xsi:type="dcterms:W3CDTF">2021-02-08T06:11:12Z</dcterms:modified>
</cp:coreProperties>
</file>